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AF2B88-93F0-4E21-87E6-E9E5B5A7BF0C}">
  <a:tblStyle styleId="{37AF2B88-93F0-4E21-87E6-E9E5B5A7BF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0d0179f18059e6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0d0179f18059e6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0d0179f18059e6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0d0179f18059e6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0d0179f18059e6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0d0179f18059e6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0d0179f18059e6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0d0179f18059e6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0d0179f18059e6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0d0179f18059e6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0d0179f18059e6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0d0179f18059e6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0d0179f18059e6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0d0179f18059e6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0d0179f18059e6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0d0179f18059e6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0d0179f18059e6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0d0179f18059e6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are curious about what happens “the SM-ET slope exactly be” in the transitional regime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0d0179f18059e6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0d0179f18059e6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0d0179f18059e6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0d0179f18059e6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0d0179f18059e6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0d0179f18059e6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0d0179f18059e6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0d0179f18059e6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0d0179f18059e6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0d0179f18059e6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9371653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9371653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9371653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9371653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0d0179f18059e6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0d0179f18059e6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0d0179f18059e6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0d0179f18059e6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0d0179f18059e6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0d0179f18059e6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Relationship Id="rId4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17.jpg"/><Relationship Id="rId5" Type="http://schemas.openxmlformats.org/officeDocument/2006/relationships/image" Target="../media/image7.jpg"/><Relationship Id="rId6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Team Land Final Report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May 16 (Fri 2025)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/>
              <a:t>Do Ngoc Khanh, Ching-Hung Shih, Kei Yoshimura, Shuping Li, Ryotaro Omae, Chu-Yi Chang, Jie Hsu, Ren-Jie Wu, Yen-Ting Chou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One-year correlation analysis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Usual expectation: More SH ⇔ higher temperature.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 dry region (e.g. Sahara), the reverse seems to be true.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 don’t know why, but some land experts may know.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My teammates also found similar patterns in other context.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63" y="2571750"/>
            <a:ext cx="5055468" cy="2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655" r="0" t="0"/>
          <a:stretch/>
        </p:blipFill>
        <p:spPr>
          <a:xfrm>
            <a:off x="205750" y="152400"/>
            <a:ext cx="8114300" cy="459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1088" r="0" t="0"/>
          <a:stretch/>
        </p:blipFill>
        <p:spPr>
          <a:xfrm>
            <a:off x="241525" y="152400"/>
            <a:ext cx="8078525" cy="459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764" r="0" t="0"/>
          <a:stretch/>
        </p:blipFill>
        <p:spPr>
          <a:xfrm>
            <a:off x="214675" y="152400"/>
            <a:ext cx="8105377" cy="459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275" y="694975"/>
            <a:ext cx="7616527" cy="24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SM-P correlation (ICON, results from </a:t>
            </a:r>
            <a:r>
              <a:rPr lang="zh-TW" sz="2500">
                <a:solidFill>
                  <a:srgbClr val="B7B7B7"/>
                </a:solidFill>
              </a:rPr>
              <a:t>Lee et al., 2024</a:t>
            </a:r>
            <a:r>
              <a:rPr lang="zh-TW" sz="2500"/>
              <a:t>) </a:t>
            </a:r>
            <a:endParaRPr sz="2500"/>
          </a:p>
        </p:txBody>
      </p:sp>
      <p:sp>
        <p:nvSpPr>
          <p:cNvPr id="157" name="Google Shape;157;p26"/>
          <p:cNvSpPr txBox="1"/>
          <p:nvPr/>
        </p:nvSpPr>
        <p:spPr>
          <a:xfrm>
            <a:off x="4669925" y="1993150"/>
            <a:ext cx="7017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5km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812300" y="1993150"/>
            <a:ext cx="9093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160km</a:t>
            </a:r>
            <a:endParaRPr/>
          </a:p>
        </p:txBody>
      </p:sp>
      <p:graphicFrame>
        <p:nvGraphicFramePr>
          <p:cNvPr id="159" name="Google Shape;159;p26"/>
          <p:cNvGraphicFramePr/>
          <p:nvPr/>
        </p:nvGraphicFramePr>
        <p:xfrm>
          <a:off x="701275" y="338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{37AF2B88-93F0-4E21-87E6-E9E5B5A7BF0C}</a:tableStyleId>
              </a:tblPr>
              <a:tblGrid>
                <a:gridCol w="776350"/>
                <a:gridCol w="1137525"/>
                <a:gridCol w="1777750"/>
                <a:gridCol w="1613575"/>
                <a:gridCol w="2311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/>
                        <a:t>Model</a:t>
                      </a:r>
                      <a:endParaRPr sz="15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/>
                        <a:t>Resolution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/>
                        <a:t>Convection setting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/>
                        <a:t>Correlation sign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Correlation significance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/>
                        <a:t>LR</a:t>
                      </a:r>
                      <a:endParaRPr sz="15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 u="sng"/>
                        <a:t>160km</a:t>
                      </a:r>
                      <a:endParaRPr sz="15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 u="sng"/>
                        <a:t>parameterization</a:t>
                      </a:r>
                      <a:endParaRPr sz="15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solidFill>
                            <a:srgbClr val="4C98C6"/>
                          </a:solidFill>
                        </a:rPr>
                        <a:t>postive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strong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/>
                        <a:t>SRM</a:t>
                      </a:r>
                      <a:endParaRPr sz="15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 u="sng"/>
                        <a:t>5km</a:t>
                      </a:r>
                      <a:endParaRPr sz="15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 u="sng"/>
                        <a:t>explicitly solved</a:t>
                      </a:r>
                      <a:endParaRPr sz="15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500">
                          <a:solidFill>
                            <a:srgbClr val="E06666"/>
                          </a:solidFill>
                        </a:rPr>
                        <a:t>nagative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intermediate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87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SM-P correlation (NICAM, product by</a:t>
            </a:r>
            <a:r>
              <a:rPr lang="zh-TW" sz="2500">
                <a:solidFill>
                  <a:srgbClr val="999999"/>
                </a:solidFill>
              </a:rPr>
              <a:t> </a:t>
            </a:r>
            <a:r>
              <a:rPr lang="zh-TW" sz="2500">
                <a:solidFill>
                  <a:srgbClr val="B7B7B7"/>
                </a:solidFill>
              </a:rPr>
              <a:t>Tanoue et al., 2023</a:t>
            </a:r>
            <a:r>
              <a:rPr lang="zh-TW" sz="2500"/>
              <a:t>)</a:t>
            </a:r>
            <a:endParaRPr sz="2500"/>
          </a:p>
        </p:txBody>
      </p:sp>
      <p:pic>
        <p:nvPicPr>
          <p:cNvPr id="165" name="Google Shape;165;p27" title="sm_prcp_corr_mask_combined (1).jpg"/>
          <p:cNvPicPr preferRelativeResize="0"/>
          <p:nvPr/>
        </p:nvPicPr>
        <p:blipFill rotWithShape="1">
          <a:blip r:embed="rId3">
            <a:alphaModFix/>
          </a:blip>
          <a:srcRect b="7691" l="14632" r="4119" t="10132"/>
          <a:stretch/>
        </p:blipFill>
        <p:spPr>
          <a:xfrm>
            <a:off x="2599125" y="572688"/>
            <a:ext cx="3948176" cy="443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 title="sm_prcp_corr_mask_boxplot.jpg"/>
          <p:cNvPicPr preferRelativeResize="0"/>
          <p:nvPr/>
        </p:nvPicPr>
        <p:blipFill rotWithShape="1">
          <a:blip r:embed="rId4">
            <a:alphaModFix/>
          </a:blip>
          <a:srcRect b="7692" l="0" r="7859" t="10900"/>
          <a:stretch/>
        </p:blipFill>
        <p:spPr>
          <a:xfrm>
            <a:off x="80229" y="596525"/>
            <a:ext cx="2484270" cy="4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 rot="-4938885">
            <a:off x="1361366" y="1880423"/>
            <a:ext cx="213114" cy="102578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6581925" y="657900"/>
            <a:ext cx="2659500" cy="3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1.Not as homogeneously positive as ICON for coarse resolution (223km)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2.From coarse to finer resolution: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zh-TW" sz="1600">
                <a:solidFill>
                  <a:schemeClr val="dk1"/>
                </a:solidFill>
              </a:rPr>
              <a:t>spatial pattern becomes more heterogeneous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zh-TW" sz="1600">
                <a:solidFill>
                  <a:schemeClr val="dk1"/>
                </a:solidFill>
              </a:rPr>
              <a:t>negative correlation shown in more area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*</a:t>
            </a:r>
            <a:r>
              <a:rPr lang="zh-TW" sz="1600">
                <a:solidFill>
                  <a:schemeClr val="dk1"/>
                </a:solidFill>
              </a:rPr>
              <a:t> convection is explicitly resoved for all resolutions in NICAM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3225850" y="829025"/>
            <a:ext cx="591000" cy="34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3225850" y="2294750"/>
            <a:ext cx="591000" cy="34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3225850" y="3760475"/>
            <a:ext cx="591000" cy="34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Land Coupling Index</a:t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8" y="519044"/>
            <a:ext cx="36996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Land Coupling Index = Reg(SM, ET) * std(SM)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Strong land coupling in Mid-US, Mid-Africa, and Amazon (hot spots)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May have strong SM-LH-P feedback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8" name="Google Shape;178;p28"/>
          <p:cNvSpPr txBox="1"/>
          <p:nvPr/>
        </p:nvSpPr>
        <p:spPr>
          <a:xfrm>
            <a:off x="45966" y="3932742"/>
            <a:ext cx="36996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</a:rPr>
              <a:t>Interesting findings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negative SM-P: Northern SA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/>
              <a:t>positive SM-P: </a:t>
            </a:r>
            <a:r>
              <a:rPr lang="zh-TW" sz="1300">
                <a:solidFill>
                  <a:schemeClr val="dk1"/>
                </a:solidFill>
              </a:rPr>
              <a:t>Mid-US and Mid-Africa</a:t>
            </a:r>
            <a:endParaRPr sz="1300"/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100" y="-152400"/>
            <a:ext cx="4829916" cy="272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050" y="2571475"/>
            <a:ext cx="4633549" cy="254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76" y="1758775"/>
            <a:ext cx="3327275" cy="2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274" y="2877488"/>
            <a:ext cx="2621125" cy="211662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SM–EF Relationship in NICAM JJA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4">
            <a:alphaModFix/>
          </a:blip>
          <a:srcRect b="9430" l="10602" r="0" t="6067"/>
          <a:stretch/>
        </p:blipFill>
        <p:spPr>
          <a:xfrm>
            <a:off x="3347950" y="596124"/>
            <a:ext cx="4542625" cy="21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7401" y="713969"/>
            <a:ext cx="1163676" cy="191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0" y="519050"/>
            <a:ext cx="33711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 regions with strong LCI: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>
                <a:solidFill>
                  <a:schemeClr val="dk1"/>
                </a:solidFill>
              </a:rPr>
              <a:t>C010: negative soil moisture–precipitation (SM–P) feedback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>
                <a:solidFill>
                  <a:schemeClr val="dk1"/>
                </a:solidFill>
              </a:rPr>
              <a:t>C011: negative SM–P feedback, when more days are within the transitional regime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2" name="Google Shape;192;p29"/>
          <p:cNvCxnSpPr/>
          <p:nvPr/>
        </p:nvCxnSpPr>
        <p:spPr>
          <a:xfrm>
            <a:off x="6916202" y="3127007"/>
            <a:ext cx="1986300" cy="993300"/>
          </a:xfrm>
          <a:prstGeom prst="straightConnector1">
            <a:avLst/>
          </a:prstGeom>
          <a:noFill/>
          <a:ln cap="flat" cmpd="sng" w="47625">
            <a:solidFill>
              <a:srgbClr val="6D9EEB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93" name="Google Shape;193;p29"/>
          <p:cNvPicPr preferRelativeResize="0"/>
          <p:nvPr/>
        </p:nvPicPr>
        <p:blipFill rotWithShape="1">
          <a:blip r:embed="rId5">
            <a:alphaModFix/>
          </a:blip>
          <a:srcRect b="58241" l="16687" r="7046" t="26916"/>
          <a:stretch/>
        </p:blipFill>
        <p:spPr>
          <a:xfrm>
            <a:off x="448488" y="2995195"/>
            <a:ext cx="2772724" cy="88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5">
            <a:alphaModFix/>
          </a:blip>
          <a:srcRect b="26860" l="16038" r="7695" t="58297"/>
          <a:stretch/>
        </p:blipFill>
        <p:spPr>
          <a:xfrm>
            <a:off x="394563" y="3961495"/>
            <a:ext cx="2772724" cy="886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/>
          <p:nvPr/>
        </p:nvSpPr>
        <p:spPr>
          <a:xfrm>
            <a:off x="1291475" y="3033100"/>
            <a:ext cx="1043700" cy="1820100"/>
          </a:xfrm>
          <a:prstGeom prst="rect">
            <a:avLst/>
          </a:prstGeom>
          <a:noFill/>
          <a:ln cap="flat" cmpd="sng" w="476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/>
        </p:nvSpPr>
        <p:spPr>
          <a:xfrm>
            <a:off x="958475" y="4847772"/>
            <a:ext cx="17097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transitional regime</a:t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4093325" y="1279450"/>
            <a:ext cx="483000" cy="4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5298550" y="1547250"/>
            <a:ext cx="641400" cy="27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4576325" y="1633200"/>
            <a:ext cx="3849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9663" y="2910700"/>
            <a:ext cx="2933616" cy="205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b="54708" l="0" r="0" t="0"/>
          <a:stretch/>
        </p:blipFill>
        <p:spPr>
          <a:xfrm>
            <a:off x="4379625" y="2205675"/>
            <a:ext cx="4764375" cy="142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359" y="4099"/>
            <a:ext cx="3796993" cy="2125374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7440000" dist="76200">
              <a:srgbClr val="000000">
                <a:alpha val="50000"/>
              </a:srgbClr>
            </a:outerShdw>
          </a:effectLst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54708"/>
          <a:stretch/>
        </p:blipFill>
        <p:spPr>
          <a:xfrm>
            <a:off x="4379625" y="3631250"/>
            <a:ext cx="4764375" cy="14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9" name="Google Shape;209;p30"/>
          <p:cNvSpPr txBox="1"/>
          <p:nvPr>
            <p:ph idx="4294967295"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SM-ET in Transitional Regime</a:t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6302" y="2563975"/>
            <a:ext cx="3226516" cy="183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2979750" y="3952988"/>
            <a:ext cx="1684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lt1"/>
                </a:solidFill>
                <a:highlight>
                  <a:srgbClr val="0000FF"/>
                </a:highlight>
              </a:rPr>
              <a:t>Negative SM-P feedback</a:t>
            </a:r>
            <a:endParaRPr b="1">
              <a:solidFill>
                <a:schemeClr val="lt1"/>
              </a:solidFill>
              <a:highlight>
                <a:srgbClr val="0000FF"/>
              </a:highlight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3072000" y="2613663"/>
            <a:ext cx="150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FFFFFF"/>
                </a:solidFill>
                <a:highlight>
                  <a:srgbClr val="FF0000"/>
                </a:highlight>
              </a:rPr>
              <a:t>Postive SM-P feedback</a:t>
            </a:r>
            <a:endParaRPr b="1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1439850" y="1247600"/>
            <a:ext cx="476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lt2"/>
                </a:solidFill>
                <a:highlight>
                  <a:srgbClr val="FF0000"/>
                </a:highlight>
              </a:rPr>
              <a:t>Positive</a:t>
            </a:r>
            <a:r>
              <a:rPr lang="zh-TW" sz="1500">
                <a:solidFill>
                  <a:schemeClr val="dk1"/>
                </a:solidFill>
              </a:rPr>
              <a:t>: </a:t>
            </a:r>
            <a:r>
              <a:rPr b="1" lang="zh-TW" sz="1500">
                <a:solidFill>
                  <a:schemeClr val="dk1"/>
                </a:solidFill>
              </a:rPr>
              <a:t>C011</a:t>
            </a:r>
            <a:r>
              <a:rPr lang="zh-TW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</a:rPr>
              <a:t>First Segment Slope of Piecewise Correlation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lt2"/>
                </a:solidFill>
                <a:highlight>
                  <a:srgbClr val="0000FF"/>
                </a:highlight>
              </a:rPr>
              <a:t>Negative</a:t>
            </a:r>
            <a:r>
              <a:rPr lang="zh-TW" sz="1500">
                <a:solidFill>
                  <a:schemeClr val="dk1"/>
                </a:solidFill>
              </a:rPr>
              <a:t>: </a:t>
            </a:r>
            <a:r>
              <a:rPr b="1" lang="zh-TW" sz="1500">
                <a:solidFill>
                  <a:schemeClr val="dk1"/>
                </a:solidFill>
              </a:rPr>
              <a:t>C010 </a:t>
            </a:r>
            <a:r>
              <a:rPr lang="zh-TW" sz="1500">
                <a:solidFill>
                  <a:schemeClr val="dk1"/>
                </a:solidFill>
              </a:rPr>
              <a:t>(more day in transitional regime)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1"/>
                </a:solidFill>
              </a:rPr>
              <a:t>Slope of Linear Regression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0" y="496500"/>
            <a:ext cx="648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What happens (SM-ET slope) in the transitional regime between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lt2"/>
                </a:solidFill>
                <a:highlight>
                  <a:srgbClr val="FF0000"/>
                </a:highlight>
              </a:rPr>
              <a:t>Positive</a:t>
            </a:r>
            <a:r>
              <a:rPr lang="zh-TW" sz="1500">
                <a:solidFill>
                  <a:schemeClr val="dk1"/>
                </a:solidFill>
              </a:rPr>
              <a:t> / </a:t>
            </a:r>
            <a:r>
              <a:rPr b="1" lang="zh-TW" sz="1500">
                <a:solidFill>
                  <a:schemeClr val="lt2"/>
                </a:solidFill>
                <a:highlight>
                  <a:srgbClr val="0000FF"/>
                </a:highlight>
              </a:rPr>
              <a:t>Negative</a:t>
            </a:r>
            <a:r>
              <a:rPr lang="zh-TW" sz="1500">
                <a:solidFill>
                  <a:schemeClr val="dk1"/>
                </a:solidFill>
              </a:rPr>
              <a:t> SM-P feedback.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340325" y="4399375"/>
            <a:ext cx="2799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</a:rPr>
              <a:t>Similar SM-ET but Different SM-P? (WHY?)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47600"/>
            <a:ext cx="1499999" cy="115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 b="0" l="0" r="12762" t="0"/>
          <a:stretch/>
        </p:blipFill>
        <p:spPr>
          <a:xfrm>
            <a:off x="5422900" y="2067600"/>
            <a:ext cx="3286875" cy="29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 title="WCRP_TeamLand_TokyoNode_Chou.png"/>
          <p:cNvPicPr preferRelativeResize="0"/>
          <p:nvPr/>
        </p:nvPicPr>
        <p:blipFill rotWithShape="1">
          <a:blip r:embed="rId4">
            <a:alphaModFix/>
          </a:blip>
          <a:srcRect b="59" l="0" r="0" t="59"/>
          <a:stretch/>
        </p:blipFill>
        <p:spPr>
          <a:xfrm>
            <a:off x="489225" y="1601450"/>
            <a:ext cx="4415176" cy="354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4" name="Google Shape;224;p31"/>
          <p:cNvSpPr txBox="1"/>
          <p:nvPr>
            <p:ph idx="4294967295" type="title"/>
          </p:nvPr>
        </p:nvSpPr>
        <p:spPr>
          <a:xfrm>
            <a:off x="0" y="0"/>
            <a:ext cx="433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Negative SM-P Feedback</a:t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0" y="572700"/>
            <a:ext cx="9209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Strong land coupling region and negative SM-P feedback: </a:t>
            </a:r>
            <a:r>
              <a:rPr b="1" lang="zh-TW" sz="1500">
                <a:solidFill>
                  <a:schemeClr val="dk1"/>
                </a:solidFill>
              </a:rPr>
              <a:t>Amazon</a:t>
            </a:r>
            <a:r>
              <a:rPr lang="zh-TW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SM slightly dry region with higher soil temperature prefers to having convergence and precipitation.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Warmer ground over the dry SM region tends to increase low-level enthalpy and moist static energy.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5401" y="1"/>
            <a:ext cx="4572000" cy="86710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/>
          <p:nvPr/>
        </p:nvSpPr>
        <p:spPr>
          <a:xfrm>
            <a:off x="1316675" y="3284400"/>
            <a:ext cx="876300" cy="6894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>
            <a:off x="121625" y="979775"/>
            <a:ext cx="275400" cy="2742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31"/>
          <p:cNvCxnSpPr/>
          <p:nvPr/>
        </p:nvCxnSpPr>
        <p:spPr>
          <a:xfrm flipH="1">
            <a:off x="6425650" y="676500"/>
            <a:ext cx="100800" cy="13938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30" name="Google Shape;230;p31"/>
          <p:cNvCxnSpPr/>
          <p:nvPr/>
        </p:nvCxnSpPr>
        <p:spPr>
          <a:xfrm>
            <a:off x="7518575" y="780325"/>
            <a:ext cx="632700" cy="12348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Diagnostic PBL Depth (Ryotaro Omae)</a:t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-5450" y="656225"/>
            <a:ext cx="4887000" cy="18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Method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PBL Height</a:t>
            </a:r>
            <a:br>
              <a:rPr lang="zh-TW" sz="1400"/>
            </a:br>
            <a:r>
              <a:rPr lang="zh-TW" sz="1400"/>
              <a:t>= the first layer of</a:t>
            </a:r>
            <a:br>
              <a:rPr lang="zh-TW" sz="1400"/>
            </a:br>
            <a:r>
              <a:rPr lang="zh-TW" sz="1400"/>
              <a:t>        : Potential temperature of </a:t>
            </a:r>
            <a:br>
              <a:rPr lang="zh-TW" sz="1400"/>
            </a:br>
            <a:r>
              <a:rPr lang="zh-TW" sz="1400"/>
              <a:t>         2nd layer from the ground</a:t>
            </a:r>
            <a:br>
              <a:rPr lang="zh-TW" sz="1400"/>
            </a:br>
            <a:r>
              <a:rPr lang="zh-TW" sz="1400"/>
              <a:t>   δ   : 1.25(Land), 0.75(ocean) </a:t>
            </a:r>
            <a:endParaRPr sz="1200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8010" l="57052" r="15895" t="9520"/>
          <a:stretch/>
        </p:blipFill>
        <p:spPr>
          <a:xfrm>
            <a:off x="731975" y="1610050"/>
            <a:ext cx="229325" cy="2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4397" l="8858" r="0" t="0"/>
          <a:stretch/>
        </p:blipFill>
        <p:spPr>
          <a:xfrm>
            <a:off x="1316725" y="2734425"/>
            <a:ext cx="113895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551550" y="3567350"/>
            <a:ext cx="740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→</a:t>
            </a:r>
            <a:br>
              <a:rPr lang="zh-TW" sz="1800">
                <a:solidFill>
                  <a:schemeClr val="dk2"/>
                </a:solidFill>
              </a:rPr>
            </a:br>
            <a:r>
              <a:rPr lang="zh-TW" sz="1800">
                <a:solidFill>
                  <a:schemeClr val="dk2"/>
                </a:solidFill>
              </a:rPr>
              <a:t>δ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1920035" y="3242450"/>
            <a:ext cx="26700" cy="123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28010" l="57052" r="15895" t="9520"/>
          <a:stretch/>
        </p:blipFill>
        <p:spPr>
          <a:xfrm>
            <a:off x="1510900" y="4478825"/>
            <a:ext cx="229325" cy="28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/>
          <p:nvPr/>
        </p:nvCxnSpPr>
        <p:spPr>
          <a:xfrm>
            <a:off x="1602475" y="4274100"/>
            <a:ext cx="14400" cy="20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9" name="Google Shape;69;p14"/>
          <p:cNvSpPr txBox="1"/>
          <p:nvPr/>
        </p:nvSpPr>
        <p:spPr>
          <a:xfrm>
            <a:off x="7001625" y="2502900"/>
            <a:ext cx="1182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100">
                <a:solidFill>
                  <a:schemeClr val="dk2"/>
                </a:solidFill>
              </a:rPr>
              <a:t>mean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b="0" l="12800" r="3970" t="0"/>
          <a:stretch/>
        </p:blipFill>
        <p:spPr>
          <a:xfrm>
            <a:off x="3544250" y="1043550"/>
            <a:ext cx="5599750" cy="37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15404" l="0" r="0" t="0"/>
          <a:stretch/>
        </p:blipFill>
        <p:spPr>
          <a:xfrm>
            <a:off x="1983100" y="1155324"/>
            <a:ext cx="149007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 title="scatter_soil_EF_std_colored_by_precip_regression_splitmarked.png"/>
          <p:cNvPicPr preferRelativeResize="0"/>
          <p:nvPr/>
        </p:nvPicPr>
        <p:blipFill rotWithShape="1">
          <a:blip r:embed="rId3">
            <a:alphaModFix/>
          </a:blip>
          <a:srcRect b="0" l="0" r="4961" t="0"/>
          <a:stretch/>
        </p:blipFill>
        <p:spPr>
          <a:xfrm>
            <a:off x="2177900" y="2927000"/>
            <a:ext cx="6966098" cy="19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 title="scatter_soil_EF_colored_by_precip_regression_splitmarked.png"/>
          <p:cNvPicPr preferRelativeResize="0"/>
          <p:nvPr/>
        </p:nvPicPr>
        <p:blipFill rotWithShape="1">
          <a:blip r:embed="rId4">
            <a:alphaModFix/>
          </a:blip>
          <a:srcRect b="0" l="0" r="4961" t="0"/>
          <a:stretch/>
        </p:blipFill>
        <p:spPr>
          <a:xfrm>
            <a:off x="2177900" y="664075"/>
            <a:ext cx="6966098" cy="19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Strong coupling induced extreme precipitation</a:t>
            </a:r>
            <a:endParaRPr/>
          </a:p>
        </p:txBody>
      </p:sp>
      <p:sp>
        <p:nvSpPr>
          <p:cNvPr id="238" name="Google Shape;238;p32"/>
          <p:cNvSpPr txBox="1"/>
          <p:nvPr/>
        </p:nvSpPr>
        <p:spPr>
          <a:xfrm>
            <a:off x="-127912" y="2795900"/>
            <a:ext cx="30357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solidFill>
                  <a:srgbClr val="0E0E0E"/>
                </a:solidFill>
              </a:rPr>
              <a:t>Extreme precipitation could occur under wet soil moisture conditions. </a:t>
            </a:r>
            <a:endParaRPr>
              <a:solidFill>
                <a:srgbClr val="0E0E0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>
                <a:solidFill>
                  <a:srgbClr val="0E0E0E"/>
                </a:solidFill>
              </a:rPr>
              <a:t>The Congo exhibits strong variability in the subsequent 9 days, indicating that extreme events may occur under both water- and energy-limited conditions.</a:t>
            </a:r>
            <a:endParaRPr/>
          </a:p>
        </p:txBody>
      </p:sp>
      <p:sp>
        <p:nvSpPr>
          <p:cNvPr id="239" name="Google Shape;23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4505226" y="432050"/>
            <a:ext cx="2608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u="sng">
                <a:solidFill>
                  <a:schemeClr val="dk1"/>
                </a:solidFill>
              </a:rPr>
              <a:t>Subsequent 9-day </a:t>
            </a:r>
            <a:r>
              <a:rPr b="1" lang="zh-TW" sz="1300" u="sng">
                <a:solidFill>
                  <a:schemeClr val="dk1"/>
                </a:solidFill>
              </a:rPr>
              <a:t>mean</a:t>
            </a:r>
            <a:r>
              <a:rPr lang="zh-TW" sz="1300" u="sng">
                <a:solidFill>
                  <a:schemeClr val="dk1"/>
                </a:solidFill>
              </a:rPr>
              <a:t> Precip.</a:t>
            </a:r>
            <a:endParaRPr u="sng"/>
          </a:p>
        </p:txBody>
      </p:sp>
      <p:sp>
        <p:nvSpPr>
          <p:cNvPr id="241" name="Google Shape;241;p32"/>
          <p:cNvSpPr txBox="1"/>
          <p:nvPr/>
        </p:nvSpPr>
        <p:spPr>
          <a:xfrm>
            <a:off x="3935825" y="2674650"/>
            <a:ext cx="3747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u="sng">
                <a:solidFill>
                  <a:schemeClr val="dk1"/>
                </a:solidFill>
              </a:rPr>
              <a:t>Subsequent 9-day Precip. variability </a:t>
            </a:r>
            <a:r>
              <a:rPr b="1" lang="zh-TW" sz="1300" u="sng">
                <a:solidFill>
                  <a:schemeClr val="dk1"/>
                </a:solidFill>
              </a:rPr>
              <a:t>(STD)</a:t>
            </a:r>
            <a:endParaRPr b="1" u="sng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301" y="875056"/>
            <a:ext cx="1163676" cy="191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/>
          <p:nvPr/>
        </p:nvSpPr>
        <p:spPr>
          <a:xfrm>
            <a:off x="1004275" y="1356800"/>
            <a:ext cx="1043700" cy="33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1004275" y="1964750"/>
            <a:ext cx="1043700" cy="33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Brief Summary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0" y="572700"/>
            <a:ext cx="4572000" cy="4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</a:rPr>
              <a:t>Dry Process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Relationship between sensible heat flux and temperature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Hot event in Tokyo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Diagnostic PBLH depth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361742" y="521397"/>
            <a:ext cx="4572000" cy="4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</a:rPr>
              <a:t>Moist</a:t>
            </a:r>
            <a:r>
              <a:rPr lang="zh-TW" sz="1600">
                <a:solidFill>
                  <a:srgbClr val="000000"/>
                </a:solidFill>
              </a:rPr>
              <a:t> Process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Soil Moisture-Precipitation relationship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Land coupling index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Soil Moisture-Evaporatev Fraction regime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Mechanism behind negative correlation between SM-P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</a:rPr>
              <a:t>Extreme precipitation induced by strong land coupling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0" y="0"/>
            <a:ext cx="319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Things we learned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0" y="572700"/>
            <a:ext cx="9021300" cy="4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How to handle a huge dataset </a:t>
            </a:r>
            <a:r>
              <a:rPr i="1" lang="zh-TW" sz="1600">
                <a:solidFill>
                  <a:schemeClr val="dk1"/>
                </a:solidFill>
              </a:rPr>
              <a:t>properly</a:t>
            </a:r>
            <a:r>
              <a:rPr lang="zh-TW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Efficient usage and correct </a:t>
            </a:r>
            <a:r>
              <a:rPr lang="zh-TW" sz="1600">
                <a:solidFill>
                  <a:schemeClr val="dk1"/>
                </a:solidFill>
              </a:rPr>
              <a:t>interpretation</a:t>
            </a:r>
            <a:r>
              <a:rPr lang="zh-TW" sz="1600">
                <a:solidFill>
                  <a:schemeClr val="dk1"/>
                </a:solidFill>
              </a:rPr>
              <a:t> of healpix data structure.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Changing from coarse to fine spatial resolution in model causes overall difference in modeling results, as it more explicitly represent the land-atmosphere processes such as convection.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Challenges we faced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0" y="572700"/>
            <a:ext cx="9021300" cy="4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Unfamiliar data format, size, and spatial coverage at first.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Reversed signs in sensible and latent heat flux at zoom level 9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Soil moisture variable missing in the Healpix dataset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Coarse vertical coordinate above high elevation area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Expectation in future events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0" y="572700"/>
            <a:ext cx="9021300" cy="4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</a:rPr>
              <a:t>Provide coarser resolution of NICAM simulation for comparison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Thermal Process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0" y="572700"/>
            <a:ext cx="5684700" cy="4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Presented question: What information is gained, or loss, when zooming in/out.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March monthly mean result, zoom 5 vs 7 ⇒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Little change on the ocean.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On land, large ΔT and ΔSH around mountainous area (Andes, Himalayas, Rockies).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-ΔT/ΔSH &gt; 0, in general.</a:t>
            </a:r>
            <a:endParaRPr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692" y="0"/>
            <a:ext cx="34606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statistical model (March)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562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ΔT = -L Δz - ΔSH / (a ρc</a:t>
            </a:r>
            <a:r>
              <a:rPr baseline="-25000" lang="zh-TW"/>
              <a:t>p</a:t>
            </a:r>
            <a:r>
              <a:rPr lang="zh-TW"/>
              <a:t>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Δz (m): Height difference between two zoom levels,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ΔSH (W/m</a:t>
            </a:r>
            <a:r>
              <a:rPr baseline="30000" lang="zh-TW"/>
              <a:t>2</a:t>
            </a:r>
            <a:r>
              <a:rPr lang="zh-TW"/>
              <a:t>): Sensible heat flux difference,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ρc</a:t>
            </a:r>
            <a:r>
              <a:rPr baseline="-25000" lang="zh-TW"/>
              <a:t>p</a:t>
            </a:r>
            <a:r>
              <a:rPr lang="zh-TW"/>
              <a:t> (J/m</a:t>
            </a:r>
            <a:r>
              <a:rPr baseline="30000" lang="zh-TW"/>
              <a:t>3</a:t>
            </a:r>
            <a:r>
              <a:rPr lang="zh-TW"/>
              <a:t> K): Volumetric heat capacity of air.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Fitted parameters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 (K/km): temperature lapse rate.</a:t>
            </a:r>
            <a:br>
              <a:rPr lang="zh-TW"/>
            </a:br>
            <a:r>
              <a:rPr lang="zh-TW"/>
              <a:t>→ L = 6.6 K/km. (Adiabatic lapse rate 9.8 K/km)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(m/s): some empirical parameter.</a:t>
            </a:r>
            <a:br>
              <a:rPr lang="zh-TW"/>
            </a:br>
            <a:r>
              <a:rPr lang="zh-TW"/>
              <a:t>→ a = 0.025 m/s. Why?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700" y="1017725"/>
            <a:ext cx="3354300" cy="33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